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garwalla, Yashika" initials="AY" lastIdx="1" clrIdx="0">
    <p:extLst>
      <p:ext uri="{19B8F6BF-5375-455C-9EA6-DF929625EA0E}">
        <p15:presenceInfo xmlns:p15="http://schemas.microsoft.com/office/powerpoint/2012/main" userId="S-1-5-21-1177238915-2052111302-725345543-41596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21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5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AA34C-523E-4BF9-B08A-E6FB86EF76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1CB9BB-CB0D-4B90-BB52-98603D4B49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D35EF9-7958-4F82-8475-A89B7567B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9B0F3-DA63-475C-95AE-16481906A5FE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1EE27-8E75-4F27-86AA-BCA4B5CB8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09E4A9-E893-4409-A6C7-AE58FFC06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7911D-E76A-49D6-AB3E-6B46ADB45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974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5D6CE-D806-4B42-A25B-919416AF6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570D64-8DC2-4E1F-B03F-AB92390DBC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0892D-BCAA-4638-B52F-103525A01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9B0F3-DA63-475C-95AE-16481906A5FE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A08B3-0E32-4A30-8191-19AF61382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E8DD5-4287-4F31-B505-F75412D6A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7911D-E76A-49D6-AB3E-6B46ADB45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857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35B0FE-9CDD-4270-8B39-0ACB862003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FA7131-B446-4104-A8FC-0B9F73B21E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EBCD5-A7F7-4A7D-B16D-AF7C39110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9B0F3-DA63-475C-95AE-16481906A5FE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5900C3-2994-41C9-8F21-7BE16AF9C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7BA01F-FC88-4776-A32E-F9F33617C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7911D-E76A-49D6-AB3E-6B46ADB45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026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36F44-36ED-42CD-8564-2CD7BE9A2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75F43-D227-4B10-8BBF-07B28A39A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D813C-B378-450F-8456-F610AA206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9B0F3-DA63-475C-95AE-16481906A5FE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3A716-2E75-4FFA-A58D-F0FBC330A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6880C-0A1A-4760-876C-F91FB56B4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7911D-E76A-49D6-AB3E-6B46ADB45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331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7D0C8-D204-4B6E-BFB6-DD8ED0184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E75B90-5E90-40AC-82D8-94CBD3D1E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1F777-92AE-474C-9432-8137CD179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9B0F3-DA63-475C-95AE-16481906A5FE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FC924-68B5-4BAF-81FA-BABDFC5E8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BEE63-0084-4CEB-AA3A-D71E0C4F7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7911D-E76A-49D6-AB3E-6B46ADB45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328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24ABA-B783-454F-98FA-210F69079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6EE1B-4ED4-402F-90C0-E31905AB0C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B40B86-110D-4F57-B534-A5556791C3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AABF2B-CCB7-4F4F-8DFB-B7B17811C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9B0F3-DA63-475C-95AE-16481906A5FE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8BBA2C-93D6-4FE5-AA97-3B39FA6C3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9131FE-428D-4FF0-8AA6-ABD459BD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7911D-E76A-49D6-AB3E-6B46ADB45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229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1F983-ABEE-40F4-89B7-91D95D167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28B3C7-68EA-4F2E-83F3-600321998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64918-5C2E-47F0-96C7-615030F2CE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FAD2B4-4836-488A-A51F-8F4D25D236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206C75-D539-4AB2-973D-E029997CF5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2518D6-211D-406B-83D8-A2F40D435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9B0F3-DA63-475C-95AE-16481906A5FE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7749DC-7A2A-4ADE-95AA-3258AA61F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C86071-DE96-4B6E-9BA9-0523ED02E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7911D-E76A-49D6-AB3E-6B46ADB45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602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69DE1-97B1-44D3-8C32-4910A9D6A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02869C-C456-4A7A-9A08-DCE726D91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9B0F3-DA63-475C-95AE-16481906A5FE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9C078C-9923-45FA-980E-C2F33FBC4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2F7B06-0B08-4031-B4E4-C91365179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7911D-E76A-49D6-AB3E-6B46ADB45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238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ED2F3A-5006-46C0-873A-66653B483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9B0F3-DA63-475C-95AE-16481906A5FE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88253A-C00C-4F84-8988-6916D4891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F5B583-F587-4A38-B0F5-1D6C7E680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7911D-E76A-49D6-AB3E-6B46ADB45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99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C57CD-0125-4EDF-A891-07D85B551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043B8-234A-4422-8C4B-C6B986FFBE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53795D-572A-4546-8E3A-62FEB06422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6719CC-C3B3-4C87-B3ED-9B959F946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9B0F3-DA63-475C-95AE-16481906A5FE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73FE78-15D9-4CB8-8A73-19ECA9EF6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B7D45B-E801-496E-9DBC-CBD3764F2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7911D-E76A-49D6-AB3E-6B46ADB45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17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714A5-C2F8-4CF2-9181-0E56A7025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775A6-2036-4B7D-BFBE-8CC5705840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D85FE6-2135-441B-AFC0-260CF26585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339FC3-C02D-4FE7-884B-7088B7779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9B0F3-DA63-475C-95AE-16481906A5FE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B78BD-7D67-43F7-AC55-3B153F84A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5E65C-2D7D-4632-A3A7-F9DDD70A2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7911D-E76A-49D6-AB3E-6B46ADB45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119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C65A46-DD23-4203-AA19-D1DDC600C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412B92-4A3A-4AF7-8222-E59CEA20F0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67BFF-AC34-43CF-9DB4-EA09DA9053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39B0F3-DA63-475C-95AE-16481906A5FE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82658-1424-4EE4-A0BF-68A2EAE54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822077-90DD-4F74-8C93-0D261B08E1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7911D-E76A-49D6-AB3E-6B46ADB45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252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media" Target="../media/media3.mp4"/><Relationship Id="rId5" Type="http://schemas.openxmlformats.org/officeDocument/2006/relationships/video" Target="NULL" TargetMode="External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hyperlink" Target="http://119dfb93.ngrok.io/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DD1D2888-2CC1-49EF-BDF9-C31262420147}"/>
              </a:ext>
            </a:extLst>
          </p:cNvPr>
          <p:cNvGrpSpPr/>
          <p:nvPr/>
        </p:nvGrpSpPr>
        <p:grpSpPr>
          <a:xfrm>
            <a:off x="4084890" y="0"/>
            <a:ext cx="4084891" cy="6858000"/>
            <a:chOff x="4084890" y="0"/>
            <a:chExt cx="4084891" cy="6858000"/>
          </a:xfrm>
        </p:grpSpPr>
        <p:pic>
          <p:nvPicPr>
            <p:cNvPr id="4" name="Lahore">
              <a:hlinkClick r:id="" action="ppaction://media"/>
              <a:extLst>
                <a:ext uri="{FF2B5EF4-FFF2-40B4-BE49-F238E27FC236}">
                  <a16:creationId xmlns:a16="http://schemas.microsoft.com/office/drawing/2014/main" id="{B8FF0499-3AD2-41EA-80E4-56157790F67B}"/>
                </a:ext>
              </a:extLst>
            </p:cNvPr>
            <p:cNvPicPr>
              <a:picLocks noChangeAspect="1"/>
            </p:cNvPicPr>
            <p:nvPr>
              <a:videoFile r:link="rId5"/>
              <p:extLst>
                <p:ext uri="{DAA4B4D4-6D71-4841-9C94-3DE7FCFB9230}">
                  <p14:media xmlns:p14="http://schemas.microsoft.com/office/powerpoint/2010/main" r:embed="rId6">
                    <p14:trim st="816" end="17179"/>
                  </p14:media>
                </p:ext>
              </p:extLst>
            </p:nvPr>
          </p:nvPicPr>
          <p:blipFill rotWithShape="1">
            <a:blip r:embed="rId8"/>
            <a:srcRect l="24216" r="42279"/>
            <a:stretch>
              <a:fillRect/>
            </a:stretch>
          </p:blipFill>
          <p:spPr>
            <a:xfrm>
              <a:off x="4084891" y="0"/>
              <a:ext cx="4084890" cy="68580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A255854-CB1D-4401-AB76-46B0880B01A9}"/>
                </a:ext>
              </a:extLst>
            </p:cNvPr>
            <p:cNvSpPr txBox="1"/>
            <p:nvPr/>
          </p:nvSpPr>
          <p:spPr>
            <a:xfrm>
              <a:off x="4084890" y="16527"/>
              <a:ext cx="4084891" cy="1477328"/>
            </a:xfrm>
            <a:prstGeom prst="rect">
              <a:avLst/>
            </a:prstGeom>
            <a:solidFill>
              <a:schemeClr val="accent2">
                <a:lumMod val="75000"/>
                <a:alpha val="28000"/>
              </a:schemeClr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ar-AE" altLang="ko-KR" sz="3600" dirty="0">
                  <a:solidFill>
                    <a:schemeClr val="bg1">
                      <a:lumMod val="95000"/>
                    </a:schemeClr>
                  </a:solidFill>
                  <a:latin typeface="Broadway" panose="04040905080B02020502" pitchFamily="82" charset="0"/>
                </a:rPr>
                <a:t>لاہور</a:t>
              </a:r>
              <a:endParaRPr lang="en-US" altLang="ko-KR" sz="3600" dirty="0">
                <a:solidFill>
                  <a:schemeClr val="bg1">
                    <a:lumMod val="95000"/>
                  </a:schemeClr>
                </a:solidFill>
                <a:latin typeface="Broadway" panose="04040905080B02020502" pitchFamily="82" charset="0"/>
              </a:endParaRPr>
            </a:p>
            <a:p>
              <a:pPr algn="r"/>
              <a:r>
                <a:rPr lang="en-US" sz="5400" dirty="0">
                  <a:solidFill>
                    <a:schemeClr val="bg1">
                      <a:lumMod val="95000"/>
                    </a:schemeClr>
                  </a:solidFill>
                  <a:latin typeface="Broadway" panose="04040905080B02020502" pitchFamily="82" charset="0"/>
                </a:rPr>
                <a:t>LAHORE</a:t>
              </a:r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598A9AD-AE10-4933-A5E5-DAD91DEF0374}"/>
              </a:ext>
            </a:extLst>
          </p:cNvPr>
          <p:cNvGrpSpPr/>
          <p:nvPr/>
        </p:nvGrpSpPr>
        <p:grpSpPr>
          <a:xfrm>
            <a:off x="0" y="0"/>
            <a:ext cx="12262561" cy="6858000"/>
            <a:chOff x="0" y="0"/>
            <a:chExt cx="12262561" cy="685800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29B844F-5136-4517-AD79-1643B35FF013}"/>
                </a:ext>
              </a:extLst>
            </p:cNvPr>
            <p:cNvGrpSpPr/>
            <p:nvPr/>
          </p:nvGrpSpPr>
          <p:grpSpPr>
            <a:xfrm>
              <a:off x="0" y="0"/>
              <a:ext cx="4084891" cy="6858000"/>
              <a:chOff x="0" y="0"/>
              <a:chExt cx="4084891" cy="6858000"/>
            </a:xfrm>
          </p:grpSpPr>
          <p:pic>
            <p:nvPicPr>
              <p:cNvPr id="5" name="Seoul">
                <a:hlinkClick r:id="" action="ppaction://media"/>
                <a:extLst>
                  <a:ext uri="{FF2B5EF4-FFF2-40B4-BE49-F238E27FC236}">
                    <a16:creationId xmlns:a16="http://schemas.microsoft.com/office/drawing/2014/main" id="{7B354B20-1EA9-4094-A858-2556F63C69B6}"/>
                  </a:ext>
                </a:extLst>
              </p:cNvPr>
              <p:cNvPicPr>
                <a:picLocks noChangeAspect="1"/>
              </p:cNvPicPr>
              <p:nvPr>
                <a:videoFile r:link="rId4"/>
                <p:extLst>
                  <p:ext uri="{DAA4B4D4-6D71-4841-9C94-3DE7FCFB9230}">
                    <p14:media xmlns:p14="http://schemas.microsoft.com/office/powerpoint/2010/main" r:embed="rId3"/>
                  </p:ext>
                </p:extLst>
              </p:nvPr>
            </p:nvPicPr>
            <p:blipFill rotWithShape="1">
              <a:blip r:embed="rId9"/>
              <a:srcRect l="31085" r="35410"/>
              <a:stretch/>
            </p:blipFill>
            <p:spPr>
              <a:xfrm>
                <a:off x="1" y="0"/>
                <a:ext cx="4084890" cy="6858000"/>
              </a:xfrm>
              <a:prstGeom prst="rect">
                <a:avLst/>
              </a:prstGeom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AB6862E-F91F-41C0-8400-2A6C6D464FE5}"/>
                  </a:ext>
                </a:extLst>
              </p:cNvPr>
              <p:cNvSpPr txBox="1"/>
              <p:nvPr/>
            </p:nvSpPr>
            <p:spPr>
              <a:xfrm>
                <a:off x="0" y="5380672"/>
                <a:ext cx="4084891" cy="1477328"/>
              </a:xfrm>
              <a:prstGeom prst="rect">
                <a:avLst/>
              </a:prstGeom>
              <a:solidFill>
                <a:schemeClr val="accent2">
                  <a:lumMod val="75000"/>
                  <a:alpha val="28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ko-KR" altLang="en-US" sz="3600" dirty="0">
                    <a:solidFill>
                      <a:schemeClr val="bg1">
                        <a:lumMod val="95000"/>
                      </a:schemeClr>
                    </a:solidFill>
                    <a:latin typeface="Broadway" panose="04040905080B02020502" pitchFamily="82" charset="0"/>
                  </a:rPr>
                  <a:t>서울</a:t>
                </a:r>
                <a:endParaRPr lang="en-US" sz="3600" dirty="0">
                  <a:solidFill>
                    <a:schemeClr val="bg1">
                      <a:lumMod val="95000"/>
                    </a:schemeClr>
                  </a:solidFill>
                  <a:latin typeface="Broadway" panose="04040905080B02020502" pitchFamily="82" charset="0"/>
                </a:endParaRPr>
              </a:p>
              <a:p>
                <a:pPr algn="r"/>
                <a:r>
                  <a:rPr lang="en-US" sz="5400" dirty="0">
                    <a:solidFill>
                      <a:schemeClr val="bg1">
                        <a:lumMod val="95000"/>
                      </a:schemeClr>
                    </a:solidFill>
                    <a:latin typeface="Broadway" panose="04040905080B02020502" pitchFamily="82" charset="0"/>
                  </a:rPr>
                  <a:t>SEOUL</a:t>
                </a:r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6BFC59F-030C-4FB5-B6C1-E9AF1ABEBDFF}"/>
                </a:ext>
              </a:extLst>
            </p:cNvPr>
            <p:cNvGrpSpPr/>
            <p:nvPr/>
          </p:nvGrpSpPr>
          <p:grpSpPr>
            <a:xfrm>
              <a:off x="8169781" y="0"/>
              <a:ext cx="4092780" cy="6858000"/>
              <a:chOff x="8169781" y="0"/>
              <a:chExt cx="4092780" cy="6858000"/>
            </a:xfrm>
          </p:grpSpPr>
          <p:pic>
            <p:nvPicPr>
              <p:cNvPr id="6" name="Delhi">
                <a:hlinkClick r:id="" action="ppaction://media"/>
                <a:extLst>
                  <a:ext uri="{FF2B5EF4-FFF2-40B4-BE49-F238E27FC236}">
                    <a16:creationId xmlns:a16="http://schemas.microsoft.com/office/drawing/2014/main" id="{9FC6595A-F365-4EC5-996C-923AD25E6DE2}"/>
                  </a:ext>
                </a:extLst>
              </p:cNvPr>
              <p:cNvPicPr>
                <a:picLocks noChangeAspect="1"/>
              </p:cNvPicPr>
              <p:nvPr>
                <a:videoFile r:link="rId2"/>
                <p:extLst>
                  <p:ext uri="{DAA4B4D4-6D71-4841-9C94-3DE7FCFB9230}">
                    <p14:media xmlns:p14="http://schemas.microsoft.com/office/powerpoint/2010/main" r:embed="rId1"/>
                  </p:ext>
                </p:extLst>
              </p:nvPr>
            </p:nvPicPr>
            <p:blipFill rotWithShape="1">
              <a:blip r:embed="rId10"/>
              <a:srcRect l="42370" r="24125"/>
              <a:stretch/>
            </p:blipFill>
            <p:spPr>
              <a:xfrm>
                <a:off x="8169781" y="0"/>
                <a:ext cx="4084890" cy="6858000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407BBC1-5F2F-41D2-AECD-68A48E736EE2}"/>
                  </a:ext>
                </a:extLst>
              </p:cNvPr>
              <p:cNvSpPr txBox="1"/>
              <p:nvPr/>
            </p:nvSpPr>
            <p:spPr>
              <a:xfrm>
                <a:off x="8177670" y="5380672"/>
                <a:ext cx="4084891" cy="1477328"/>
              </a:xfrm>
              <a:prstGeom prst="rect">
                <a:avLst/>
              </a:prstGeom>
              <a:solidFill>
                <a:schemeClr val="accent2">
                  <a:lumMod val="75000"/>
                  <a:alpha val="28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hi-IN" altLang="ko-KR" sz="3600" dirty="0">
                    <a:solidFill>
                      <a:schemeClr val="bg1">
                        <a:lumMod val="95000"/>
                      </a:schemeClr>
                    </a:solidFill>
                    <a:latin typeface="Broadway" panose="04040905080B02020502" pitchFamily="82" charset="0"/>
                  </a:rPr>
                  <a:t>दिल्ली</a:t>
                </a:r>
                <a:endParaRPr lang="en-US" altLang="ko-KR" sz="3600" dirty="0">
                  <a:solidFill>
                    <a:schemeClr val="bg1">
                      <a:lumMod val="95000"/>
                    </a:schemeClr>
                  </a:solidFill>
                  <a:latin typeface="Broadway" panose="04040905080B02020502" pitchFamily="82" charset="0"/>
                </a:endParaRPr>
              </a:p>
              <a:p>
                <a:pPr algn="r"/>
                <a:r>
                  <a:rPr lang="en-US" sz="5400" dirty="0">
                    <a:solidFill>
                      <a:schemeClr val="bg1">
                        <a:lumMod val="95000"/>
                      </a:schemeClr>
                    </a:solidFill>
                    <a:latin typeface="Broadway" panose="04040905080B02020502" pitchFamily="82" charset="0"/>
                  </a:rPr>
                  <a:t>DELHI</a:t>
                </a:r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03821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47 -0.5 L 2.94903E-17 0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36D59-95D8-4A7F-BAEF-053178A46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447" y="1283516"/>
            <a:ext cx="3113751" cy="27150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Datasets used – </a:t>
            </a:r>
            <a:r>
              <a:rPr lang="en-US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Breezometer</a:t>
            </a:r>
            <a:r>
              <a:rPr lang="en-US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Live Air Quality + NYC Live Traffic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E271A7A7-742B-4C84-A962-EF5CA6D36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665" y="1426130"/>
            <a:ext cx="7511491" cy="424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757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E821D9-3E86-42E7-9A57-8881CADB0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625" y="4525347"/>
            <a:ext cx="7373914" cy="17373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3800" b="1" kern="1200" dirty="0">
                <a:solidFill>
                  <a:schemeClr val="tx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PREDICTING SPEED/ TRAFFIC CONGESTION FROM AIR QUALITY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screen_record">
            <a:hlinkClick r:id="" action="ppaction://media"/>
            <a:extLst>
              <a:ext uri="{FF2B5EF4-FFF2-40B4-BE49-F238E27FC236}">
                <a16:creationId xmlns:a16="http://schemas.microsoft.com/office/drawing/2014/main" id="{0E28F1BE-B552-4FA5-97AE-63F672BB57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42245"/>
          <a:stretch/>
        </p:blipFill>
        <p:spPr>
          <a:xfrm>
            <a:off x="0" y="286961"/>
            <a:ext cx="12163084" cy="39514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80B4883-5D96-4C1E-8EBA-C696FD85FB2F}"/>
              </a:ext>
            </a:extLst>
          </p:cNvPr>
          <p:cNvSpPr/>
          <p:nvPr/>
        </p:nvSpPr>
        <p:spPr>
          <a:xfrm>
            <a:off x="7933246" y="5089290"/>
            <a:ext cx="240322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dobe Devanagari" panose="02040503050201020203" pitchFamily="18" charset="0"/>
                <a:cs typeface="Adobe Devanagari" panose="02040503050201020203" pitchFamily="18" charset="0"/>
                <a:hlinkClick r:id="rId5"/>
              </a:rPr>
              <a:t>https://</a:t>
            </a:r>
            <a:r>
              <a:rPr lang="en-US" dirty="0">
                <a:latin typeface="Adobe Devanagari" panose="02040503050201020203" pitchFamily="18" charset="0"/>
                <a:cs typeface="Adobe Devanagari" panose="02040503050201020203" pitchFamily="18" charset="0"/>
                <a:hlinkClick r:id="rId5"/>
              </a:rPr>
              <a:t>119dfb93.ngrok.io</a:t>
            </a:r>
            <a:endParaRPr 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930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C1AAA-8B6A-4D05-B114-B633D806E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Salient Features &amp; Future…</a:t>
            </a:r>
          </a:p>
        </p:txBody>
      </p:sp>
      <p:pic>
        <p:nvPicPr>
          <p:cNvPr id="25" name="Content Placeholder 24" descr="A close up of a toy&#10;&#10;Description generated with high confidence">
            <a:extLst>
              <a:ext uri="{FF2B5EF4-FFF2-40B4-BE49-F238E27FC236}">
                <a16:creationId xmlns:a16="http://schemas.microsoft.com/office/drawing/2014/main" id="{8D994EF5-2665-4BD4-990F-B6E98777AC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4073" y="1825625"/>
            <a:ext cx="3163854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1824725-8B0A-471E-8EB1-8E2C1C675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20">
            <a:extLst>
              <a:ext uri="{FF2B5EF4-FFF2-40B4-BE49-F238E27FC236}">
                <a16:creationId xmlns:a16="http://schemas.microsoft.com/office/drawing/2014/main" id="{ED434BB8-E537-4D62-B350-FF09A7C9B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59E55CD-CB16-425A-834E-2A1ECCFF04A8}"/>
              </a:ext>
            </a:extLst>
          </p:cNvPr>
          <p:cNvSpPr txBox="1">
            <a:spLocks/>
          </p:cNvSpPr>
          <p:nvPr/>
        </p:nvSpPr>
        <p:spPr>
          <a:xfrm>
            <a:off x="386878" y="-311585"/>
            <a:ext cx="10279971" cy="13620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SUPERPOWERS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D1CD01-C5E0-46BA-88F8-76D426628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451EB9A-6888-4BE3-8D8C-4B4836FD0A90}"/>
              </a:ext>
            </a:extLst>
          </p:cNvPr>
          <p:cNvGrpSpPr/>
          <p:nvPr/>
        </p:nvGrpSpPr>
        <p:grpSpPr>
          <a:xfrm>
            <a:off x="1" y="1080655"/>
            <a:ext cx="12192000" cy="5777345"/>
            <a:chOff x="963633" y="3079180"/>
            <a:chExt cx="10272943" cy="2663355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4BF64E2-9C73-4672-B276-771BDCD74855}"/>
                </a:ext>
              </a:extLst>
            </p:cNvPr>
            <p:cNvSpPr/>
            <p:nvPr/>
          </p:nvSpPr>
          <p:spPr>
            <a:xfrm>
              <a:off x="963633" y="3079180"/>
              <a:ext cx="1902396" cy="2663355"/>
            </a:xfrm>
            <a:custGeom>
              <a:avLst/>
              <a:gdLst>
                <a:gd name="connsiteX0" fmla="*/ 0 w 1902396"/>
                <a:gd name="connsiteY0" fmla="*/ 0 h 2663355"/>
                <a:gd name="connsiteX1" fmla="*/ 1902396 w 1902396"/>
                <a:gd name="connsiteY1" fmla="*/ 0 h 2663355"/>
                <a:gd name="connsiteX2" fmla="*/ 1902396 w 1902396"/>
                <a:gd name="connsiteY2" fmla="*/ 2663355 h 2663355"/>
                <a:gd name="connsiteX3" fmla="*/ 0 w 1902396"/>
                <a:gd name="connsiteY3" fmla="*/ 2663355 h 2663355"/>
                <a:gd name="connsiteX4" fmla="*/ 0 w 1902396"/>
                <a:gd name="connsiteY4" fmla="*/ 0 h 2663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2396" h="2663355">
                  <a:moveTo>
                    <a:pt x="0" y="0"/>
                  </a:moveTo>
                  <a:lnTo>
                    <a:pt x="1902396" y="0"/>
                  </a:lnTo>
                  <a:lnTo>
                    <a:pt x="1902396" y="2663355"/>
                  </a:lnTo>
                  <a:lnTo>
                    <a:pt x="0" y="266335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5">
                <a:tint val="40000"/>
                <a:alpha val="90000"/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tint val="40000"/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40000"/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8318" tIns="1342275" rIns="148318" bIns="383467" numCol="1" spcCol="1270" anchor="t" anchorCtr="0">
              <a:noAutofit/>
            </a:bodyPr>
            <a:lstStyle/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500" kern="1200" dirty="0"/>
            </a:p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500" dirty="0"/>
            </a:p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500" dirty="0"/>
            </a:p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500" dirty="0"/>
            </a:p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500" dirty="0"/>
            </a:p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500" dirty="0"/>
            </a:p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8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Promoting Public health awareness</a:t>
              </a:r>
            </a:p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800" dirty="0">
                <a:latin typeface="Adobe Gothic Std B" panose="020B0800000000000000" pitchFamily="34" charset="-128"/>
                <a:ea typeface="Adobe Gothic Std B" panose="020B0800000000000000" pitchFamily="34" charset="-128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6BEF574-1692-4256-862D-27B02B6790FD}"/>
                </a:ext>
              </a:extLst>
            </p:cNvPr>
            <p:cNvSpPr/>
            <p:nvPr/>
          </p:nvSpPr>
          <p:spPr>
            <a:xfrm>
              <a:off x="963633" y="5742463"/>
              <a:ext cx="1902396" cy="72"/>
            </a:xfrm>
            <a:prstGeom prst="rect">
              <a:avLst/>
            </a:prstGeom>
          </p:spPr>
          <p:style>
            <a:lnRef idx="1">
              <a:schemeClr val="accent5">
                <a:hueOff val="-750949"/>
                <a:satOff val="-1935"/>
                <a:lumOff val="-1307"/>
                <a:alphaOff val="0"/>
              </a:schemeClr>
            </a:lnRef>
            <a:fillRef idx="3">
              <a:schemeClr val="accent5">
                <a:hueOff val="-750949"/>
                <a:satOff val="-1935"/>
                <a:lumOff val="-1307"/>
                <a:alphaOff val="0"/>
              </a:schemeClr>
            </a:fillRef>
            <a:effectRef idx="2">
              <a:schemeClr val="accent5">
                <a:hueOff val="-750949"/>
                <a:satOff val="-1935"/>
                <a:lumOff val="-130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3E6D3F5-7E74-42FD-8ED6-A2A6B40EC958}"/>
                </a:ext>
              </a:extLst>
            </p:cNvPr>
            <p:cNvSpPr/>
            <p:nvPr/>
          </p:nvSpPr>
          <p:spPr>
            <a:xfrm>
              <a:off x="3004880" y="3079180"/>
              <a:ext cx="1953787" cy="2663355"/>
            </a:xfrm>
            <a:custGeom>
              <a:avLst/>
              <a:gdLst>
                <a:gd name="connsiteX0" fmla="*/ 0 w 1902396"/>
                <a:gd name="connsiteY0" fmla="*/ 0 h 2663355"/>
                <a:gd name="connsiteX1" fmla="*/ 1902396 w 1902396"/>
                <a:gd name="connsiteY1" fmla="*/ 0 h 2663355"/>
                <a:gd name="connsiteX2" fmla="*/ 1902396 w 1902396"/>
                <a:gd name="connsiteY2" fmla="*/ 2663355 h 2663355"/>
                <a:gd name="connsiteX3" fmla="*/ 0 w 1902396"/>
                <a:gd name="connsiteY3" fmla="*/ 2663355 h 2663355"/>
                <a:gd name="connsiteX4" fmla="*/ 0 w 1902396"/>
                <a:gd name="connsiteY4" fmla="*/ 0 h 2663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2396" h="2663355">
                  <a:moveTo>
                    <a:pt x="0" y="0"/>
                  </a:moveTo>
                  <a:lnTo>
                    <a:pt x="1902396" y="0"/>
                  </a:lnTo>
                  <a:lnTo>
                    <a:pt x="1902396" y="2663355"/>
                  </a:lnTo>
                  <a:lnTo>
                    <a:pt x="0" y="266335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5">
                <a:tint val="40000"/>
                <a:alpha val="90000"/>
                <a:hueOff val="-1684941"/>
                <a:satOff val="-5708"/>
                <a:lumOff val="-732"/>
                <a:alphaOff val="0"/>
              </a:schemeClr>
            </a:lnRef>
            <a:fillRef idx="1">
              <a:schemeClr val="accent5">
                <a:tint val="40000"/>
                <a:alpha val="90000"/>
                <a:hueOff val="-1684941"/>
                <a:satOff val="-5708"/>
                <a:lumOff val="-732"/>
                <a:alphaOff val="0"/>
              </a:schemeClr>
            </a:fillRef>
            <a:effectRef idx="0">
              <a:schemeClr val="accent5">
                <a:tint val="40000"/>
                <a:alpha val="90000"/>
                <a:hueOff val="-1684941"/>
                <a:satOff val="-5708"/>
                <a:lumOff val="-732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8318" tIns="1342275" rIns="148318" bIns="383467" numCol="1" spcCol="1270" anchor="t" anchorCtr="0">
              <a:noAutofit/>
            </a:bodyPr>
            <a:lstStyle/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500" kern="1200" dirty="0"/>
            </a:p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500" dirty="0"/>
            </a:p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500" dirty="0"/>
            </a:p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500" dirty="0"/>
            </a:p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500" dirty="0"/>
            </a:p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500" dirty="0"/>
            </a:p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8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Predicting traffic congestion using air quality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A923EF9-7A75-4F95-AA01-D63CC026C92B}"/>
                </a:ext>
              </a:extLst>
            </p:cNvPr>
            <p:cNvSpPr/>
            <p:nvPr/>
          </p:nvSpPr>
          <p:spPr>
            <a:xfrm>
              <a:off x="3056270" y="5742463"/>
              <a:ext cx="1902396" cy="72"/>
            </a:xfrm>
            <a:prstGeom prst="rect">
              <a:avLst/>
            </a:prstGeom>
          </p:spPr>
          <p:style>
            <a:lnRef idx="1">
              <a:schemeClr val="accent5">
                <a:hueOff val="-2252848"/>
                <a:satOff val="-5806"/>
                <a:lumOff val="-3922"/>
                <a:alphaOff val="0"/>
              </a:schemeClr>
            </a:lnRef>
            <a:fillRef idx="3">
              <a:schemeClr val="accent5">
                <a:hueOff val="-2252848"/>
                <a:satOff val="-5806"/>
                <a:lumOff val="-3922"/>
                <a:alphaOff val="0"/>
              </a:schemeClr>
            </a:fillRef>
            <a:effectRef idx="2">
              <a:schemeClr val="accent5">
                <a:hueOff val="-2252848"/>
                <a:satOff val="-5806"/>
                <a:lumOff val="-3922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2767D8B-26C5-4AEE-9AD1-00519994CC92}"/>
                </a:ext>
              </a:extLst>
            </p:cNvPr>
            <p:cNvSpPr/>
            <p:nvPr/>
          </p:nvSpPr>
          <p:spPr>
            <a:xfrm>
              <a:off x="5148907" y="3079180"/>
              <a:ext cx="1902396" cy="2663355"/>
            </a:xfrm>
            <a:custGeom>
              <a:avLst/>
              <a:gdLst>
                <a:gd name="connsiteX0" fmla="*/ 0 w 1902396"/>
                <a:gd name="connsiteY0" fmla="*/ 0 h 2663355"/>
                <a:gd name="connsiteX1" fmla="*/ 1902396 w 1902396"/>
                <a:gd name="connsiteY1" fmla="*/ 0 h 2663355"/>
                <a:gd name="connsiteX2" fmla="*/ 1902396 w 1902396"/>
                <a:gd name="connsiteY2" fmla="*/ 2663355 h 2663355"/>
                <a:gd name="connsiteX3" fmla="*/ 0 w 1902396"/>
                <a:gd name="connsiteY3" fmla="*/ 2663355 h 2663355"/>
                <a:gd name="connsiteX4" fmla="*/ 0 w 1902396"/>
                <a:gd name="connsiteY4" fmla="*/ 0 h 2663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2396" h="2663355">
                  <a:moveTo>
                    <a:pt x="0" y="0"/>
                  </a:moveTo>
                  <a:lnTo>
                    <a:pt x="1902396" y="0"/>
                  </a:lnTo>
                  <a:lnTo>
                    <a:pt x="1902396" y="2663355"/>
                  </a:lnTo>
                  <a:lnTo>
                    <a:pt x="0" y="266335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5">
                <a:tint val="40000"/>
                <a:alpha val="90000"/>
                <a:hueOff val="-3369881"/>
                <a:satOff val="-11416"/>
                <a:lumOff val="-1464"/>
                <a:alphaOff val="0"/>
              </a:schemeClr>
            </a:lnRef>
            <a:fillRef idx="1">
              <a:schemeClr val="accent5">
                <a:tint val="40000"/>
                <a:alpha val="90000"/>
                <a:hueOff val="-3369881"/>
                <a:satOff val="-11416"/>
                <a:lumOff val="-1464"/>
                <a:alphaOff val="0"/>
              </a:schemeClr>
            </a:fillRef>
            <a:effectRef idx="0">
              <a:schemeClr val="accent5">
                <a:tint val="40000"/>
                <a:alpha val="90000"/>
                <a:hueOff val="-3369881"/>
                <a:satOff val="-11416"/>
                <a:lumOff val="-1464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8318" tIns="1342275" rIns="148318" bIns="383467" numCol="1" spcCol="1270" anchor="t" anchorCtr="0">
              <a:noAutofit/>
            </a:bodyPr>
            <a:lstStyle/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500" kern="1200" dirty="0"/>
            </a:p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500" dirty="0"/>
            </a:p>
            <a:p>
              <a:pPr lvl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800" dirty="0">
                <a:latin typeface="Adobe Gothic Std B" panose="020B0800000000000000" pitchFamily="34" charset="-128"/>
                <a:ea typeface="Adobe Gothic Std B" panose="020B0800000000000000" pitchFamily="34" charset="-128"/>
              </a:endParaRPr>
            </a:p>
            <a:p>
              <a:pPr lvl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Smart Cities - Tool for regulators, city planners, &amp; health care</a:t>
              </a:r>
              <a:r>
                <a:rPr lang="en-US" dirty="0"/>
                <a:t> </a:t>
              </a:r>
              <a:r>
                <a:rPr lang="en-US" sz="28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providers</a:t>
              </a:r>
              <a:r>
                <a:rPr lang="en-US" dirty="0"/>
                <a:t> </a:t>
              </a:r>
              <a:endParaRPr lang="en-US" sz="2800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6ED996-A454-461E-9A3D-7DB91169C42D}"/>
                </a:ext>
              </a:extLst>
            </p:cNvPr>
            <p:cNvSpPr/>
            <p:nvPr/>
          </p:nvSpPr>
          <p:spPr>
            <a:xfrm>
              <a:off x="5148907" y="5742463"/>
              <a:ext cx="1902396" cy="72"/>
            </a:xfrm>
            <a:prstGeom prst="rect">
              <a:avLst/>
            </a:prstGeom>
          </p:spPr>
          <p:style>
            <a:lnRef idx="1">
              <a:schemeClr val="accent5">
                <a:hueOff val="-3754746"/>
                <a:satOff val="-9677"/>
                <a:lumOff val="-6536"/>
                <a:alphaOff val="0"/>
              </a:schemeClr>
            </a:lnRef>
            <a:fillRef idx="3">
              <a:schemeClr val="accent5">
                <a:hueOff val="-3754746"/>
                <a:satOff val="-9677"/>
                <a:lumOff val="-6536"/>
                <a:alphaOff val="0"/>
              </a:schemeClr>
            </a:fillRef>
            <a:effectRef idx="2">
              <a:schemeClr val="accent5">
                <a:hueOff val="-3754746"/>
                <a:satOff val="-9677"/>
                <a:lumOff val="-6536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F9A3E7A-4A07-431F-A5A5-6E1AA4852EED}"/>
                </a:ext>
              </a:extLst>
            </p:cNvPr>
            <p:cNvSpPr/>
            <p:nvPr/>
          </p:nvSpPr>
          <p:spPr>
            <a:xfrm>
              <a:off x="7241543" y="3079180"/>
              <a:ext cx="1902396" cy="2663355"/>
            </a:xfrm>
            <a:custGeom>
              <a:avLst/>
              <a:gdLst>
                <a:gd name="connsiteX0" fmla="*/ 0 w 1902396"/>
                <a:gd name="connsiteY0" fmla="*/ 0 h 2663355"/>
                <a:gd name="connsiteX1" fmla="*/ 1902396 w 1902396"/>
                <a:gd name="connsiteY1" fmla="*/ 0 h 2663355"/>
                <a:gd name="connsiteX2" fmla="*/ 1902396 w 1902396"/>
                <a:gd name="connsiteY2" fmla="*/ 2663355 h 2663355"/>
                <a:gd name="connsiteX3" fmla="*/ 0 w 1902396"/>
                <a:gd name="connsiteY3" fmla="*/ 2663355 h 2663355"/>
                <a:gd name="connsiteX4" fmla="*/ 0 w 1902396"/>
                <a:gd name="connsiteY4" fmla="*/ 0 h 2663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2396" h="2663355">
                  <a:moveTo>
                    <a:pt x="0" y="0"/>
                  </a:moveTo>
                  <a:lnTo>
                    <a:pt x="1902396" y="0"/>
                  </a:lnTo>
                  <a:lnTo>
                    <a:pt x="1902396" y="2663355"/>
                  </a:lnTo>
                  <a:lnTo>
                    <a:pt x="0" y="266335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5">
                <a:tint val="40000"/>
                <a:alpha val="90000"/>
                <a:hueOff val="-5054821"/>
                <a:satOff val="-17124"/>
                <a:lumOff val="-2196"/>
                <a:alphaOff val="0"/>
              </a:schemeClr>
            </a:lnRef>
            <a:fillRef idx="1">
              <a:schemeClr val="accent5">
                <a:tint val="40000"/>
                <a:alpha val="90000"/>
                <a:hueOff val="-5054821"/>
                <a:satOff val="-17124"/>
                <a:lumOff val="-2196"/>
                <a:alphaOff val="0"/>
              </a:schemeClr>
            </a:fillRef>
            <a:effectRef idx="0">
              <a:schemeClr val="accent5">
                <a:tint val="40000"/>
                <a:alpha val="90000"/>
                <a:hueOff val="-5054821"/>
                <a:satOff val="-17124"/>
                <a:lumOff val="-2196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8318" tIns="1342275" rIns="148318" bIns="383467" numCol="1" spcCol="1270" anchor="t" anchorCtr="0">
              <a:noAutofit/>
            </a:bodyPr>
            <a:lstStyle/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500" kern="1200" dirty="0"/>
            </a:p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500" dirty="0"/>
            </a:p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800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C692F2E-4987-4B26-86CD-F5F1F06F1C04}"/>
                </a:ext>
              </a:extLst>
            </p:cNvPr>
            <p:cNvSpPr/>
            <p:nvPr/>
          </p:nvSpPr>
          <p:spPr>
            <a:xfrm>
              <a:off x="7241543" y="5742463"/>
              <a:ext cx="1902396" cy="72"/>
            </a:xfrm>
            <a:prstGeom prst="rect">
              <a:avLst/>
            </a:prstGeom>
          </p:spPr>
          <p:style>
            <a:lnRef idx="1">
              <a:schemeClr val="accent5">
                <a:hueOff val="-5256644"/>
                <a:satOff val="-13548"/>
                <a:lumOff val="-9151"/>
                <a:alphaOff val="0"/>
              </a:schemeClr>
            </a:lnRef>
            <a:fillRef idx="3">
              <a:schemeClr val="accent5">
                <a:hueOff val="-5256644"/>
                <a:satOff val="-13548"/>
                <a:lumOff val="-9151"/>
                <a:alphaOff val="0"/>
              </a:schemeClr>
            </a:fillRef>
            <a:effectRef idx="2">
              <a:schemeClr val="accent5">
                <a:hueOff val="-5256644"/>
                <a:satOff val="-13548"/>
                <a:lumOff val="-9151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A791865-601F-4DDF-B172-8DB61ED681D6}"/>
                </a:ext>
              </a:extLst>
            </p:cNvPr>
            <p:cNvSpPr/>
            <p:nvPr/>
          </p:nvSpPr>
          <p:spPr>
            <a:xfrm>
              <a:off x="9334180" y="3079180"/>
              <a:ext cx="1902396" cy="2663355"/>
            </a:xfrm>
            <a:custGeom>
              <a:avLst/>
              <a:gdLst>
                <a:gd name="connsiteX0" fmla="*/ 0 w 1902396"/>
                <a:gd name="connsiteY0" fmla="*/ 0 h 2663355"/>
                <a:gd name="connsiteX1" fmla="*/ 1902396 w 1902396"/>
                <a:gd name="connsiteY1" fmla="*/ 0 h 2663355"/>
                <a:gd name="connsiteX2" fmla="*/ 1902396 w 1902396"/>
                <a:gd name="connsiteY2" fmla="*/ 2663355 h 2663355"/>
                <a:gd name="connsiteX3" fmla="*/ 0 w 1902396"/>
                <a:gd name="connsiteY3" fmla="*/ 2663355 h 2663355"/>
                <a:gd name="connsiteX4" fmla="*/ 0 w 1902396"/>
                <a:gd name="connsiteY4" fmla="*/ 0 h 2663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2396" h="2663355">
                  <a:moveTo>
                    <a:pt x="0" y="0"/>
                  </a:moveTo>
                  <a:lnTo>
                    <a:pt x="1902396" y="0"/>
                  </a:lnTo>
                  <a:lnTo>
                    <a:pt x="1902396" y="2663355"/>
                  </a:lnTo>
                  <a:lnTo>
                    <a:pt x="0" y="266335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5">
                <a:tint val="40000"/>
                <a:alpha val="90000"/>
                <a:hueOff val="-6739762"/>
                <a:satOff val="-22832"/>
                <a:lumOff val="-2928"/>
                <a:alphaOff val="0"/>
              </a:schemeClr>
            </a:lnRef>
            <a:fillRef idx="1">
              <a:schemeClr val="accent5">
                <a:tint val="40000"/>
                <a:alpha val="90000"/>
                <a:hueOff val="-6739762"/>
                <a:satOff val="-22832"/>
                <a:lumOff val="-2928"/>
                <a:alphaOff val="0"/>
              </a:schemeClr>
            </a:fillRef>
            <a:effectRef idx="0">
              <a:schemeClr val="accent5">
                <a:tint val="40000"/>
                <a:alpha val="90000"/>
                <a:hueOff val="-6739762"/>
                <a:satOff val="-22832"/>
                <a:lumOff val="-2928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8318" tIns="1342275" rIns="148318" bIns="383467" numCol="1" spcCol="1270" anchor="t" anchorCtr="0">
              <a:noAutofit/>
            </a:bodyPr>
            <a:lstStyle/>
            <a:p>
              <a:pPr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500" dirty="0"/>
            </a:p>
            <a:p>
              <a:pPr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500" dirty="0"/>
            </a:p>
            <a:p>
              <a:pPr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500" dirty="0"/>
            </a:p>
            <a:p>
              <a:pPr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500" dirty="0"/>
            </a:p>
            <a:p>
              <a:pPr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500" dirty="0"/>
            </a:p>
            <a:p>
              <a:pPr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500" dirty="0"/>
            </a:p>
            <a:p>
              <a:pPr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Improving quality of life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7FDF11D-DD98-46C0-A056-B075B57D1205}"/>
                </a:ext>
              </a:extLst>
            </p:cNvPr>
            <p:cNvSpPr/>
            <p:nvPr/>
          </p:nvSpPr>
          <p:spPr>
            <a:xfrm>
              <a:off x="9334180" y="5742463"/>
              <a:ext cx="1902396" cy="72"/>
            </a:xfrm>
            <a:prstGeom prst="rect">
              <a:avLst/>
            </a:prstGeom>
          </p:spPr>
          <p:style>
            <a:lnRef idx="1">
              <a:schemeClr val="accent5">
                <a:hueOff val="-6758543"/>
                <a:satOff val="-17419"/>
                <a:lumOff val="-11765"/>
                <a:alphaOff val="0"/>
              </a:schemeClr>
            </a:lnRef>
            <a:fillRef idx="3">
              <a:schemeClr val="accent5">
                <a:hueOff val="-6758543"/>
                <a:satOff val="-17419"/>
                <a:lumOff val="-11765"/>
                <a:alphaOff val="0"/>
              </a:schemeClr>
            </a:fillRef>
            <a:effectRef idx="2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>
              <a:schemeClr val="lt1"/>
            </a:fontRef>
          </p:style>
        </p:sp>
      </p:grpSp>
      <p:pic>
        <p:nvPicPr>
          <p:cNvPr id="27" name="Picture 26" descr="A close up of a toy&#10;&#10;Description generated with high confidence">
            <a:extLst>
              <a:ext uri="{FF2B5EF4-FFF2-40B4-BE49-F238E27FC236}">
                <a16:creationId xmlns:a16="http://schemas.microsoft.com/office/drawing/2014/main" id="{23B2C8D8-5C94-4E6F-9836-33198E361D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718" b="45241"/>
          <a:stretch/>
        </p:blipFill>
        <p:spPr>
          <a:xfrm>
            <a:off x="-74670" y="1075232"/>
            <a:ext cx="1763139" cy="1633616"/>
          </a:xfrm>
          <a:prstGeom prst="rect">
            <a:avLst/>
          </a:prstGeom>
        </p:spPr>
      </p:pic>
      <p:pic>
        <p:nvPicPr>
          <p:cNvPr id="31" name="Picture 30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7EB086FE-B4DC-4873-90D3-213F3DC600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3464" y="1237871"/>
            <a:ext cx="1424540" cy="1582822"/>
          </a:xfrm>
          <a:prstGeom prst="rect">
            <a:avLst/>
          </a:prstGeom>
        </p:spPr>
      </p:pic>
      <p:pic>
        <p:nvPicPr>
          <p:cNvPr id="33" name="Picture 32" descr="A close up of a toy&#10;&#10;Description generated with high confidence">
            <a:extLst>
              <a:ext uri="{FF2B5EF4-FFF2-40B4-BE49-F238E27FC236}">
                <a16:creationId xmlns:a16="http://schemas.microsoft.com/office/drawing/2014/main" id="{E5CF524D-04B3-4864-AB0B-3C943A203F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0164" y="1190804"/>
            <a:ext cx="1266257" cy="158996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EBDC6938-D3D7-43F8-8EAE-0C40A2598F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0916" y="1126773"/>
            <a:ext cx="1867620" cy="190082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7B3C5FA7-6F8A-464E-9F76-F04A14183D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8329" y="1346459"/>
            <a:ext cx="1651998" cy="1281339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193FA9EF-B5FF-4F0B-B6F9-3A8004186057}"/>
              </a:ext>
            </a:extLst>
          </p:cNvPr>
          <p:cNvSpPr/>
          <p:nvPr/>
        </p:nvSpPr>
        <p:spPr>
          <a:xfrm>
            <a:off x="7450668" y="4107415"/>
            <a:ext cx="2318765" cy="1256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800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Data </a:t>
            </a:r>
            <a:r>
              <a:rPr lang="en-US" sz="2800" dirty="0" err="1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transparen</a:t>
            </a:r>
            <a:r>
              <a:rPr lang="en-US" sz="2800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-cy</a:t>
            </a:r>
          </a:p>
        </p:txBody>
      </p:sp>
    </p:spTree>
    <p:extLst>
      <p:ext uri="{BB962C8B-B14F-4D97-AF65-F5344CB8AC3E}">
        <p14:creationId xmlns:p14="http://schemas.microsoft.com/office/powerpoint/2010/main" val="368103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162</TotalTime>
  <Words>68</Words>
  <Application>Microsoft Office PowerPoint</Application>
  <PresentationFormat>Widescreen</PresentationFormat>
  <Paragraphs>39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4" baseType="lpstr">
      <vt:lpstr>맑은 고딕</vt:lpstr>
      <vt:lpstr>Adobe Devanagari</vt:lpstr>
      <vt:lpstr>Adobe Gothic Std B</vt:lpstr>
      <vt:lpstr>Aharoni</vt:lpstr>
      <vt:lpstr>Arial</vt:lpstr>
      <vt:lpstr>Broadway</vt:lpstr>
      <vt:lpstr>Calibri</vt:lpstr>
      <vt:lpstr>Calibri Light</vt:lpstr>
      <vt:lpstr>Mangal</vt:lpstr>
      <vt:lpstr>Office Theme</vt:lpstr>
      <vt:lpstr>PowerPoint Presentation</vt:lpstr>
      <vt:lpstr>PowerPoint Presentation</vt:lpstr>
      <vt:lpstr>PREDICTING SPEED/ TRAFFIC CONGESTION FROM AIR QUALITY</vt:lpstr>
      <vt:lpstr>Salient Features &amp; Future…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Agarwalla, Yashika</dc:creator>
  <cp:lastModifiedBy>Gandhi, Malvika</cp:lastModifiedBy>
  <cp:revision>17</cp:revision>
  <dcterms:created xsi:type="dcterms:W3CDTF">2018-07-21T20:12:42Z</dcterms:created>
  <dcterms:modified xsi:type="dcterms:W3CDTF">2018-07-22T09:34:10Z</dcterms:modified>
</cp:coreProperties>
</file>

<file path=docProps/thumbnail.jpeg>
</file>